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58" r:id="rId4"/>
    <p:sldId id="261" r:id="rId5"/>
    <p:sldId id="282" r:id="rId6"/>
    <p:sldId id="290" r:id="rId7"/>
    <p:sldId id="285" r:id="rId8"/>
    <p:sldId id="286" r:id="rId9"/>
    <p:sldId id="289" r:id="rId10"/>
    <p:sldId id="268" r:id="rId11"/>
    <p:sldId id="269" r:id="rId12"/>
    <p:sldId id="263" r:id="rId13"/>
    <p:sldId id="270" r:id="rId14"/>
    <p:sldId id="271" r:id="rId15"/>
    <p:sldId id="283" r:id="rId16"/>
    <p:sldId id="273" r:id="rId17"/>
    <p:sldId id="288" r:id="rId18"/>
    <p:sldId id="276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8" autoAdjust="0"/>
    <p:restoredTop sz="94660"/>
  </p:normalViewPr>
  <p:slideViewPr>
    <p:cSldViewPr>
      <p:cViewPr varScale="1">
        <p:scale>
          <a:sx n="86" d="100"/>
          <a:sy n="86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665E8-5E37-496C-9018-B49ED654768D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BEA12-811A-4369-9C54-04BC6211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EA12-811A-4369-9C54-04BC621133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1440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981200"/>
            <a:ext cx="42338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নাহমিনা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বেগম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লালমাটিয়া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257800"/>
            <a:ext cx="302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2857500" cy="13430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95600" y="3048000"/>
            <a:ext cx="2286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400" y="1371600"/>
            <a:ext cx="472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Agrobacterium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tumefaciens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বাহক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762000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581400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 smtClean="0">
                <a:latin typeface="NikoshBAN" pitchFamily="2" charset="0"/>
                <a:cs typeface="NikoshBAN" pitchFamily="2" charset="0"/>
              </a:rPr>
              <a:t>Agrobacterium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i="1" dirty="0" err="1" smtClean="0">
                <a:latin typeface="NikoshBAN" pitchFamily="2" charset="0"/>
                <a:cs typeface="NikoshBAN" pitchFamily="2" charset="0"/>
              </a:rPr>
              <a:t>tumefaciens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49530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প্লাজমিড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334000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NikoshBAN" pitchFamily="2" charset="0"/>
                <a:cs typeface="NikoshBAN" pitchFamily="2" charset="0"/>
              </a:rPr>
              <a:t>ক্রোমোসোম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DNA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vlcsnap-2013-06-10-00h17m21s95.png"/>
          <p:cNvPicPr>
            <a:picLocks noChangeAspect="1"/>
          </p:cNvPicPr>
          <p:nvPr/>
        </p:nvPicPr>
        <p:blipFill>
          <a:blip r:embed="rId3" cstate="print"/>
          <a:srcRect l="23750" t="22222" r="25000" b="2222"/>
          <a:stretch>
            <a:fillRect/>
          </a:stretch>
        </p:blipFill>
        <p:spPr>
          <a:xfrm>
            <a:off x="5257800" y="23622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534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রেষ্ট্রিকশন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এন্ডোনিউক্লিয়েজ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এনজাইম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895600"/>
            <a:ext cx="3182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DNA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Sequence 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অনুরপ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সিকুয়েন্স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67200" y="1676400"/>
            <a:ext cx="4244858" cy="1323439"/>
            <a:chOff x="4267200" y="1676400"/>
            <a:chExt cx="4244858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4267200" y="2133600"/>
              <a:ext cx="14566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Eco RI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24600" y="1676400"/>
              <a:ext cx="21874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-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GAATTC-</a:t>
              </a:r>
            </a:p>
            <a:p>
              <a:r>
                <a:rPr lang="en-US" sz="4000" b="1" dirty="0" smtClean="0">
                  <a:solidFill>
                    <a:srgbClr val="FF0000"/>
                  </a:solidFill>
                </a:rPr>
                <a:t>-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CTTAAG-</a:t>
              </a:r>
              <a:endParaRPr lang="en-US" sz="4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791200" y="2438400"/>
              <a:ext cx="609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ImageGen.ash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000">
            <a:off x="6513952" y="260224"/>
            <a:ext cx="1325211" cy="132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129540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কাঁচি</a:t>
            </a:r>
            <a:endParaRPr lang="en-US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vlcsnap-2013-06-09-20h23m46s6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3067050" cy="2286000"/>
          </a:xfrm>
          <a:prstGeom prst="rect">
            <a:avLst/>
          </a:prstGeom>
        </p:spPr>
      </p:pic>
      <p:pic>
        <p:nvPicPr>
          <p:cNvPr id="14" name="Picture 13" descr="vlcsnap-2013-06-09-20h23m51s1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3067050" cy="2286000"/>
          </a:xfrm>
          <a:prstGeom prst="rect">
            <a:avLst/>
          </a:prstGeom>
        </p:spPr>
      </p:pic>
      <p:pic>
        <p:nvPicPr>
          <p:cNvPr id="15" name="Picture 14" descr="vlcsnap-2013-06-09-20h23m54s1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038600"/>
            <a:ext cx="30670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462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লাইগেজ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এনজাইম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1219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আঁঠা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gaseAnimation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6977303" cy="4290391"/>
          </a:xfrm>
          <a:prstGeom prst="rect">
            <a:avLst/>
          </a:prstGeom>
        </p:spPr>
      </p:pic>
      <p:pic>
        <p:nvPicPr>
          <p:cNvPr id="5" name="Picture 4" descr="g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533400"/>
            <a:ext cx="1614247" cy="171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bp171.jpg"/>
          <p:cNvPicPr>
            <a:picLocks noChangeAspect="1"/>
          </p:cNvPicPr>
          <p:nvPr/>
        </p:nvPicPr>
        <p:blipFill>
          <a:blip r:embed="rId3" cstate="print"/>
          <a:srcRect l="15473" t="5128" r="16446" b="76923"/>
          <a:stretch>
            <a:fillRect/>
          </a:stretch>
        </p:blipFill>
        <p:spPr>
          <a:xfrm>
            <a:off x="2133600" y="609600"/>
            <a:ext cx="4789714" cy="1524000"/>
          </a:xfrm>
          <a:prstGeom prst="rect">
            <a:avLst/>
          </a:prstGeom>
        </p:spPr>
      </p:pic>
      <p:pic>
        <p:nvPicPr>
          <p:cNvPr id="3" name="Picture 2" descr="06_bp171.jpg"/>
          <p:cNvPicPr>
            <a:picLocks noChangeAspect="1"/>
          </p:cNvPicPr>
          <p:nvPr/>
        </p:nvPicPr>
        <p:blipFill>
          <a:blip r:embed="rId3" cstate="print"/>
          <a:srcRect l="46783" t="23016" r="16667" b="62448"/>
          <a:stretch>
            <a:fillRect/>
          </a:stretch>
        </p:blipFill>
        <p:spPr>
          <a:xfrm>
            <a:off x="2438400" y="2971800"/>
            <a:ext cx="333375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381000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Eco RI DNA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কাঁটছে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2057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06_bp171.jpg"/>
          <p:cNvPicPr>
            <a:picLocks noChangeAspect="1"/>
          </p:cNvPicPr>
          <p:nvPr/>
        </p:nvPicPr>
        <p:blipFill>
          <a:blip r:embed="rId3" cstate="print"/>
          <a:srcRect l="47845" t="39286" r="32759" b="44643"/>
          <a:stretch>
            <a:fillRect/>
          </a:stretch>
        </p:blipFill>
        <p:spPr>
          <a:xfrm>
            <a:off x="2819400" y="4876800"/>
            <a:ext cx="1676400" cy="16764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3657600" y="4495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5638800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Base pairing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57600" y="647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048000"/>
            <a:ext cx="284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rDNA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bp171.jpg"/>
          <p:cNvPicPr>
            <a:picLocks noChangeAspect="1"/>
          </p:cNvPicPr>
          <p:nvPr/>
        </p:nvPicPr>
        <p:blipFill>
          <a:blip r:embed="rId2" cstate="print"/>
          <a:srcRect l="47910" t="54545" r="30146" b="30303"/>
          <a:stretch>
            <a:fillRect/>
          </a:stretch>
        </p:blipFill>
        <p:spPr>
          <a:xfrm>
            <a:off x="3352800" y="533400"/>
            <a:ext cx="1676400" cy="139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066800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লাইগেজ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এনজাইম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লাগাচ্ছে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6_bp171.jpg"/>
          <p:cNvPicPr>
            <a:picLocks noChangeAspect="1"/>
          </p:cNvPicPr>
          <p:nvPr/>
        </p:nvPicPr>
        <p:blipFill>
          <a:blip r:embed="rId2" cstate="print">
            <a:lum/>
          </a:blip>
          <a:srcRect l="45570" t="70481" r="16597" b="7172"/>
          <a:stretch>
            <a:fillRect/>
          </a:stretch>
        </p:blipFill>
        <p:spPr>
          <a:xfrm>
            <a:off x="3200400" y="2209801"/>
            <a:ext cx="2286000" cy="16296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8100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rDNA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!!!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895600" y="6096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14800" y="1905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0" y="3733800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রিকম্বিনেন্ট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!!!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19600" y="4038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plasmid.gif"/>
          <p:cNvPicPr>
            <a:picLocks noChangeAspect="1"/>
          </p:cNvPicPr>
          <p:nvPr/>
        </p:nvPicPr>
        <p:blipFill>
          <a:blip r:embed="rId3" cstate="print"/>
          <a:srcRect t="73770" r="64222" b="15808"/>
          <a:stretch>
            <a:fillRect/>
          </a:stretch>
        </p:blipFill>
        <p:spPr>
          <a:xfrm>
            <a:off x="2209800" y="4648200"/>
            <a:ext cx="4114799" cy="146222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2800" y="4191000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ক্লোনিং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617220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ক্লোন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2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mid.gif"/>
          <p:cNvPicPr>
            <a:picLocks noChangeAspect="1"/>
          </p:cNvPicPr>
          <p:nvPr/>
        </p:nvPicPr>
        <p:blipFill>
          <a:blip r:embed="rId2" cstate="print"/>
          <a:srcRect l="58889" t="51444" b="39892"/>
          <a:stretch>
            <a:fillRect/>
          </a:stretch>
        </p:blipFill>
        <p:spPr>
          <a:xfrm>
            <a:off x="1828800" y="914400"/>
            <a:ext cx="4267200" cy="11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133600"/>
            <a:ext cx="6771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এন্টিবায়োটিক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lasmid.gif"/>
          <p:cNvPicPr>
            <a:picLocks noChangeAspect="1"/>
          </p:cNvPicPr>
          <p:nvPr/>
        </p:nvPicPr>
        <p:blipFill>
          <a:blip r:embed="rId2" cstate="print"/>
          <a:srcRect l="61998" t="67587" r="3619" b="26534"/>
          <a:stretch>
            <a:fillRect/>
          </a:stretch>
        </p:blipFill>
        <p:spPr>
          <a:xfrm>
            <a:off x="1828800" y="2667000"/>
            <a:ext cx="4495800" cy="946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733800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rDNA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ব্যাক্টিরিয়া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জন্মাবে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lasmid.gif"/>
          <p:cNvPicPr>
            <a:picLocks noChangeAspect="1"/>
          </p:cNvPicPr>
          <p:nvPr/>
        </p:nvPicPr>
        <p:blipFill>
          <a:blip r:embed="rId2" cstate="print"/>
          <a:srcRect l="59284" t="84491" r="30763" b="8895"/>
          <a:stretch>
            <a:fillRect/>
          </a:stretch>
        </p:blipFill>
        <p:spPr>
          <a:xfrm>
            <a:off x="1752600" y="4267200"/>
            <a:ext cx="2328333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25780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lasmid.gif"/>
          <p:cNvPicPr>
            <a:picLocks noChangeAspect="1"/>
          </p:cNvPicPr>
          <p:nvPr/>
        </p:nvPicPr>
        <p:blipFill>
          <a:blip r:embed="rId2" cstate="print"/>
          <a:srcRect l="85523" t="88165" r="1810" b="5235"/>
          <a:stretch>
            <a:fillRect/>
          </a:stretch>
        </p:blipFill>
        <p:spPr>
          <a:xfrm>
            <a:off x="5791199" y="4267200"/>
            <a:ext cx="2851027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6172200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rDNA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81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রিকম্বিনেন্ট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DNA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বহিঃপ্রকাশ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533400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6400" y="4495800"/>
            <a:ext cx="2590800" cy="1524000"/>
            <a:chOff x="609600" y="1600200"/>
            <a:chExt cx="2590800" cy="1524000"/>
          </a:xfrm>
        </p:grpSpPr>
        <p:pic>
          <p:nvPicPr>
            <p:cNvPr id="4" name="Picture 3" descr="plasmid.gif"/>
            <p:cNvPicPr>
              <a:picLocks noChangeAspect="1"/>
            </p:cNvPicPr>
            <p:nvPr/>
          </p:nvPicPr>
          <p:blipFill>
            <a:blip r:embed="rId2" cstate="print"/>
            <a:srcRect l="53855" t="67219" b="25064"/>
            <a:stretch>
              <a:fillRect/>
            </a:stretch>
          </p:blipFill>
          <p:spPr>
            <a:xfrm>
              <a:off x="609600" y="2590800"/>
              <a:ext cx="2590800" cy="533400"/>
            </a:xfrm>
            <a:prstGeom prst="rect">
              <a:avLst/>
            </a:prstGeom>
          </p:spPr>
        </p:pic>
        <p:pic>
          <p:nvPicPr>
            <p:cNvPr id="5" name="Picture 4" descr="plasmid.gif"/>
            <p:cNvPicPr>
              <a:picLocks noChangeAspect="1"/>
            </p:cNvPicPr>
            <p:nvPr/>
          </p:nvPicPr>
          <p:blipFill>
            <a:blip r:embed="rId2" cstate="print"/>
            <a:srcRect l="53855" t="52888" b="39395"/>
            <a:stretch>
              <a:fillRect/>
            </a:stretch>
          </p:blipFill>
          <p:spPr>
            <a:xfrm>
              <a:off x="609600" y="1600200"/>
              <a:ext cx="2590800" cy="5334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5" idx="2"/>
              <a:endCxn id="4" idx="0"/>
            </p:cNvCxnSpPr>
            <p:nvPr/>
          </p:nvCxnSpPr>
          <p:spPr>
            <a:xfrm>
              <a:off x="1905000" y="21336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restriction_enzyme_large.jpg"/>
          <p:cNvPicPr>
            <a:picLocks noChangeAspect="1"/>
          </p:cNvPicPr>
          <p:nvPr/>
        </p:nvPicPr>
        <p:blipFill>
          <a:blip r:embed="rId3" cstate="print"/>
          <a:srcRect r="22500"/>
          <a:stretch>
            <a:fillRect/>
          </a:stretch>
        </p:blipFill>
        <p:spPr>
          <a:xfrm>
            <a:off x="5943600" y="1219200"/>
            <a:ext cx="2362200" cy="2304143"/>
          </a:xfrm>
          <a:prstGeom prst="rect">
            <a:avLst/>
          </a:prstGeom>
        </p:spPr>
      </p:pic>
      <p:pic>
        <p:nvPicPr>
          <p:cNvPr id="12" name="Picture 11" descr="06_bp171.jpg"/>
          <p:cNvPicPr>
            <a:picLocks noChangeAspect="1"/>
          </p:cNvPicPr>
          <p:nvPr/>
        </p:nvPicPr>
        <p:blipFill>
          <a:blip r:embed="rId4" cstate="print"/>
          <a:srcRect l="47910" t="54545" r="30146" b="30303"/>
          <a:stretch>
            <a:fillRect/>
          </a:stretch>
        </p:blipFill>
        <p:spPr>
          <a:xfrm>
            <a:off x="228600" y="1600200"/>
            <a:ext cx="1676400" cy="1397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76400" y="1752600"/>
            <a:ext cx="1905000" cy="1244600"/>
            <a:chOff x="4724400" y="4038600"/>
            <a:chExt cx="1905000" cy="1244600"/>
          </a:xfrm>
        </p:grpSpPr>
        <p:pic>
          <p:nvPicPr>
            <p:cNvPr id="13" name="Picture 12" descr="06_bp171.jpg"/>
            <p:cNvPicPr>
              <a:picLocks noChangeAspect="1"/>
            </p:cNvPicPr>
            <p:nvPr/>
          </p:nvPicPr>
          <p:blipFill>
            <a:blip r:embed="rId4" cstate="print"/>
            <a:srcRect l="47910" t="60330" r="30146" b="30303"/>
            <a:stretch>
              <a:fillRect/>
            </a:stretch>
          </p:blipFill>
          <p:spPr>
            <a:xfrm>
              <a:off x="4953000" y="4419600"/>
              <a:ext cx="1676400" cy="863600"/>
            </a:xfrm>
            <a:prstGeom prst="rect">
              <a:avLst/>
            </a:prstGeom>
          </p:spPr>
        </p:pic>
        <p:pic>
          <p:nvPicPr>
            <p:cNvPr id="15" name="Picture 14" descr="06_bp171.jpg"/>
            <p:cNvPicPr>
              <a:picLocks noChangeAspect="1"/>
            </p:cNvPicPr>
            <p:nvPr/>
          </p:nvPicPr>
          <p:blipFill>
            <a:blip r:embed="rId4" cstate="print"/>
            <a:srcRect l="47910" t="65564" r="30146" b="30303"/>
            <a:stretch>
              <a:fillRect/>
            </a:stretch>
          </p:blipFill>
          <p:spPr>
            <a:xfrm rot="10800000">
              <a:off x="4724400" y="4038600"/>
              <a:ext cx="1676400" cy="381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09601" y="3810001"/>
            <a:ext cx="4038599" cy="1066799"/>
            <a:chOff x="4267200" y="1676400"/>
            <a:chExt cx="4240305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4267200" y="2133600"/>
              <a:ext cx="14566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Eco RI</a:t>
              </a:r>
              <a:endParaRPr lang="en-US" sz="4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1676400"/>
              <a:ext cx="218290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-GGATTC-</a:t>
              </a:r>
            </a:p>
            <a:p>
              <a:r>
                <a:rPr lang="en-US" sz="4000" b="1" dirty="0" smtClean="0">
                  <a:solidFill>
                    <a:srgbClr val="FF0000"/>
                  </a:solidFill>
                </a:rPr>
                <a:t>-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CTTAGG-</a:t>
              </a:r>
              <a:endParaRPr lang="en-US" sz="4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791200" y="2438400"/>
              <a:ext cx="609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09600" y="914400"/>
            <a:ext cx="2596308" cy="838200"/>
            <a:chOff x="1524000" y="2362200"/>
            <a:chExt cx="2596308" cy="838200"/>
          </a:xfrm>
        </p:grpSpPr>
        <p:sp>
          <p:nvSpPr>
            <p:cNvPr id="21" name="Oval 20"/>
            <p:cNvSpPr/>
            <p:nvPr/>
          </p:nvSpPr>
          <p:spPr>
            <a:xfrm>
              <a:off x="1524000" y="2362200"/>
              <a:ext cx="2057400" cy="838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14600" y="25146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707614" y="2492683"/>
              <a:ext cx="539827" cy="461975"/>
            </a:xfrm>
            <a:custGeom>
              <a:avLst/>
              <a:gdLst>
                <a:gd name="connsiteX0" fmla="*/ 286439 w 539827"/>
                <a:gd name="connsiteY0" fmla="*/ 96281 h 461975"/>
                <a:gd name="connsiteX1" fmla="*/ 165253 w 539827"/>
                <a:gd name="connsiteY1" fmla="*/ 85264 h 461975"/>
                <a:gd name="connsiteX2" fmla="*/ 132203 w 539827"/>
                <a:gd name="connsiteY2" fmla="*/ 96281 h 461975"/>
                <a:gd name="connsiteX3" fmla="*/ 110169 w 539827"/>
                <a:gd name="connsiteY3" fmla="*/ 129331 h 461975"/>
                <a:gd name="connsiteX4" fmla="*/ 308473 w 539827"/>
                <a:gd name="connsiteY4" fmla="*/ 228483 h 461975"/>
                <a:gd name="connsiteX5" fmla="*/ 319490 w 539827"/>
                <a:gd name="connsiteY5" fmla="*/ 195433 h 461975"/>
                <a:gd name="connsiteX6" fmla="*/ 253388 w 539827"/>
                <a:gd name="connsiteY6" fmla="*/ 151365 h 461975"/>
                <a:gd name="connsiteX7" fmla="*/ 198304 w 539827"/>
                <a:gd name="connsiteY7" fmla="*/ 162382 h 461975"/>
                <a:gd name="connsiteX8" fmla="*/ 231355 w 539827"/>
                <a:gd name="connsiteY8" fmla="*/ 316618 h 461975"/>
                <a:gd name="connsiteX9" fmla="*/ 264405 w 539827"/>
                <a:gd name="connsiteY9" fmla="*/ 327635 h 461975"/>
                <a:gd name="connsiteX10" fmla="*/ 330506 w 539827"/>
                <a:gd name="connsiteY10" fmla="*/ 316618 h 461975"/>
                <a:gd name="connsiteX11" fmla="*/ 341523 w 539827"/>
                <a:gd name="connsiteY11" fmla="*/ 272551 h 461975"/>
                <a:gd name="connsiteX12" fmla="*/ 352540 w 539827"/>
                <a:gd name="connsiteY12" fmla="*/ 239500 h 461975"/>
                <a:gd name="connsiteX13" fmla="*/ 319490 w 539827"/>
                <a:gd name="connsiteY13" fmla="*/ 217466 h 461975"/>
                <a:gd name="connsiteX14" fmla="*/ 297456 w 539827"/>
                <a:gd name="connsiteY14" fmla="*/ 283568 h 461975"/>
                <a:gd name="connsiteX15" fmla="*/ 308473 w 539827"/>
                <a:gd name="connsiteY15" fmla="*/ 316618 h 461975"/>
                <a:gd name="connsiteX16" fmla="*/ 341523 w 539827"/>
                <a:gd name="connsiteY16" fmla="*/ 327635 h 461975"/>
                <a:gd name="connsiteX17" fmla="*/ 473726 w 539827"/>
                <a:gd name="connsiteY17" fmla="*/ 316618 h 461975"/>
                <a:gd name="connsiteX18" fmla="*/ 462709 w 539827"/>
                <a:gd name="connsiteY18" fmla="*/ 162382 h 461975"/>
                <a:gd name="connsiteX19" fmla="*/ 440675 w 539827"/>
                <a:gd name="connsiteY19" fmla="*/ 118315 h 461975"/>
                <a:gd name="connsiteX20" fmla="*/ 407625 w 539827"/>
                <a:gd name="connsiteY20" fmla="*/ 107298 h 461975"/>
                <a:gd name="connsiteX21" fmla="*/ 374574 w 539827"/>
                <a:gd name="connsiteY21" fmla="*/ 118315 h 461975"/>
                <a:gd name="connsiteX22" fmla="*/ 374574 w 539827"/>
                <a:gd name="connsiteY22" fmla="*/ 228483 h 461975"/>
                <a:gd name="connsiteX23" fmla="*/ 506776 w 539827"/>
                <a:gd name="connsiteY23" fmla="*/ 217466 h 461975"/>
                <a:gd name="connsiteX24" fmla="*/ 495759 w 539827"/>
                <a:gd name="connsiteY24" fmla="*/ 118315 h 461975"/>
                <a:gd name="connsiteX25" fmla="*/ 429658 w 539827"/>
                <a:gd name="connsiteY25" fmla="*/ 63230 h 461975"/>
                <a:gd name="connsiteX26" fmla="*/ 319490 w 539827"/>
                <a:gd name="connsiteY26" fmla="*/ 30180 h 461975"/>
                <a:gd name="connsiteX27" fmla="*/ 286439 w 539827"/>
                <a:gd name="connsiteY27" fmla="*/ 19163 h 461975"/>
                <a:gd name="connsiteX28" fmla="*/ 143220 w 539827"/>
                <a:gd name="connsiteY28" fmla="*/ 63230 h 461975"/>
                <a:gd name="connsiteX29" fmla="*/ 154237 w 539827"/>
                <a:gd name="connsiteY29" fmla="*/ 162382 h 461975"/>
                <a:gd name="connsiteX30" fmla="*/ 22034 w 539827"/>
                <a:gd name="connsiteY30" fmla="*/ 184416 h 461975"/>
                <a:gd name="connsiteX31" fmla="*/ 0 w 539827"/>
                <a:gd name="connsiteY31" fmla="*/ 250517 h 461975"/>
                <a:gd name="connsiteX32" fmla="*/ 11017 w 539827"/>
                <a:gd name="connsiteY32" fmla="*/ 316618 h 461975"/>
                <a:gd name="connsiteX33" fmla="*/ 55085 w 539827"/>
                <a:gd name="connsiteY33" fmla="*/ 349669 h 461975"/>
                <a:gd name="connsiteX34" fmla="*/ 121186 w 539827"/>
                <a:gd name="connsiteY34" fmla="*/ 393736 h 461975"/>
                <a:gd name="connsiteX35" fmla="*/ 154237 w 539827"/>
                <a:gd name="connsiteY35" fmla="*/ 404753 h 461975"/>
                <a:gd name="connsiteX36" fmla="*/ 242372 w 539827"/>
                <a:gd name="connsiteY36" fmla="*/ 426787 h 461975"/>
                <a:gd name="connsiteX37" fmla="*/ 297456 w 539827"/>
                <a:gd name="connsiteY37" fmla="*/ 415770 h 461975"/>
                <a:gd name="connsiteX38" fmla="*/ 286439 w 539827"/>
                <a:gd name="connsiteY38" fmla="*/ 360686 h 461975"/>
                <a:gd name="connsiteX39" fmla="*/ 275422 w 539827"/>
                <a:gd name="connsiteY39" fmla="*/ 393736 h 461975"/>
                <a:gd name="connsiteX40" fmla="*/ 242372 w 539827"/>
                <a:gd name="connsiteY40" fmla="*/ 217466 h 461975"/>
                <a:gd name="connsiteX41" fmla="*/ 209321 w 539827"/>
                <a:gd name="connsiteY41" fmla="*/ 206450 h 461975"/>
                <a:gd name="connsiteX42" fmla="*/ 132203 w 539827"/>
                <a:gd name="connsiteY42" fmla="*/ 195433 h 461975"/>
                <a:gd name="connsiteX43" fmla="*/ 121186 w 539827"/>
                <a:gd name="connsiteY43" fmla="*/ 239500 h 461975"/>
                <a:gd name="connsiteX44" fmla="*/ 132203 w 539827"/>
                <a:gd name="connsiteY44" fmla="*/ 360686 h 461975"/>
                <a:gd name="connsiteX45" fmla="*/ 165253 w 539827"/>
                <a:gd name="connsiteY45" fmla="*/ 404753 h 461975"/>
                <a:gd name="connsiteX46" fmla="*/ 198304 w 539827"/>
                <a:gd name="connsiteY46" fmla="*/ 426787 h 461975"/>
                <a:gd name="connsiteX47" fmla="*/ 297456 w 539827"/>
                <a:gd name="connsiteY47" fmla="*/ 459837 h 461975"/>
                <a:gd name="connsiteX48" fmla="*/ 440675 w 539827"/>
                <a:gd name="connsiteY48" fmla="*/ 448821 h 461975"/>
                <a:gd name="connsiteX49" fmla="*/ 451692 w 539827"/>
                <a:gd name="connsiteY49" fmla="*/ 415770 h 461975"/>
                <a:gd name="connsiteX50" fmla="*/ 440675 w 539827"/>
                <a:gd name="connsiteY50" fmla="*/ 272551 h 461975"/>
                <a:gd name="connsiteX51" fmla="*/ 385591 w 539827"/>
                <a:gd name="connsiteY51" fmla="*/ 382719 h 461975"/>
                <a:gd name="connsiteX52" fmla="*/ 396608 w 539827"/>
                <a:gd name="connsiteY52" fmla="*/ 426787 h 461975"/>
                <a:gd name="connsiteX53" fmla="*/ 418641 w 539827"/>
                <a:gd name="connsiteY53" fmla="*/ 393736 h 461975"/>
                <a:gd name="connsiteX54" fmla="*/ 462709 w 539827"/>
                <a:gd name="connsiteY54" fmla="*/ 360686 h 461975"/>
                <a:gd name="connsiteX55" fmla="*/ 539827 w 539827"/>
                <a:gd name="connsiteY55" fmla="*/ 338652 h 461975"/>
                <a:gd name="connsiteX56" fmla="*/ 528810 w 539827"/>
                <a:gd name="connsiteY56" fmla="*/ 228483 h 461975"/>
                <a:gd name="connsiteX57" fmla="*/ 517793 w 539827"/>
                <a:gd name="connsiteY57" fmla="*/ 162382 h 461975"/>
                <a:gd name="connsiteX58" fmla="*/ 451692 w 539827"/>
                <a:gd name="connsiteY58" fmla="*/ 151365 h 4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9827" h="461975">
                  <a:moveTo>
                    <a:pt x="286439" y="96281"/>
                  </a:moveTo>
                  <a:cubicBezTo>
                    <a:pt x="210852" y="71085"/>
                    <a:pt x="236439" y="67467"/>
                    <a:pt x="165253" y="85264"/>
                  </a:cubicBezTo>
                  <a:cubicBezTo>
                    <a:pt x="153987" y="88081"/>
                    <a:pt x="143220" y="92609"/>
                    <a:pt x="132203" y="96281"/>
                  </a:cubicBezTo>
                  <a:cubicBezTo>
                    <a:pt x="124858" y="107298"/>
                    <a:pt x="111185" y="116129"/>
                    <a:pt x="110169" y="129331"/>
                  </a:cubicBezTo>
                  <a:cubicBezTo>
                    <a:pt x="96769" y="303529"/>
                    <a:pt x="136262" y="238613"/>
                    <a:pt x="308473" y="228483"/>
                  </a:cubicBezTo>
                  <a:cubicBezTo>
                    <a:pt x="312145" y="217466"/>
                    <a:pt x="323162" y="206450"/>
                    <a:pt x="319490" y="195433"/>
                  </a:cubicBezTo>
                  <a:cubicBezTo>
                    <a:pt x="309174" y="164486"/>
                    <a:pt x="278154" y="159620"/>
                    <a:pt x="253388" y="151365"/>
                  </a:cubicBezTo>
                  <a:cubicBezTo>
                    <a:pt x="235027" y="155037"/>
                    <a:pt x="204225" y="144618"/>
                    <a:pt x="198304" y="162382"/>
                  </a:cubicBezTo>
                  <a:cubicBezTo>
                    <a:pt x="190645" y="185360"/>
                    <a:pt x="193309" y="286181"/>
                    <a:pt x="231355" y="316618"/>
                  </a:cubicBezTo>
                  <a:cubicBezTo>
                    <a:pt x="240423" y="323872"/>
                    <a:pt x="253388" y="323963"/>
                    <a:pt x="264405" y="327635"/>
                  </a:cubicBezTo>
                  <a:cubicBezTo>
                    <a:pt x="286439" y="323963"/>
                    <a:pt x="312329" y="329601"/>
                    <a:pt x="330506" y="316618"/>
                  </a:cubicBezTo>
                  <a:cubicBezTo>
                    <a:pt x="342827" y="307817"/>
                    <a:pt x="337363" y="287110"/>
                    <a:pt x="341523" y="272551"/>
                  </a:cubicBezTo>
                  <a:cubicBezTo>
                    <a:pt x="344713" y="261385"/>
                    <a:pt x="348868" y="250517"/>
                    <a:pt x="352540" y="239500"/>
                  </a:cubicBezTo>
                  <a:cubicBezTo>
                    <a:pt x="341523" y="232155"/>
                    <a:pt x="329829" y="209195"/>
                    <a:pt x="319490" y="217466"/>
                  </a:cubicBezTo>
                  <a:cubicBezTo>
                    <a:pt x="301354" y="231975"/>
                    <a:pt x="297456" y="283568"/>
                    <a:pt x="297456" y="283568"/>
                  </a:cubicBezTo>
                  <a:cubicBezTo>
                    <a:pt x="301128" y="294585"/>
                    <a:pt x="300262" y="308407"/>
                    <a:pt x="308473" y="316618"/>
                  </a:cubicBezTo>
                  <a:cubicBezTo>
                    <a:pt x="316684" y="324829"/>
                    <a:pt x="329910" y="327635"/>
                    <a:pt x="341523" y="327635"/>
                  </a:cubicBezTo>
                  <a:cubicBezTo>
                    <a:pt x="385743" y="327635"/>
                    <a:pt x="429658" y="320290"/>
                    <a:pt x="473726" y="316618"/>
                  </a:cubicBezTo>
                  <a:cubicBezTo>
                    <a:pt x="491804" y="244306"/>
                    <a:pt x="492713" y="267395"/>
                    <a:pt x="462709" y="162382"/>
                  </a:cubicBezTo>
                  <a:cubicBezTo>
                    <a:pt x="458197" y="146591"/>
                    <a:pt x="452288" y="129928"/>
                    <a:pt x="440675" y="118315"/>
                  </a:cubicBezTo>
                  <a:cubicBezTo>
                    <a:pt x="432464" y="110104"/>
                    <a:pt x="418642" y="110970"/>
                    <a:pt x="407625" y="107298"/>
                  </a:cubicBezTo>
                  <a:cubicBezTo>
                    <a:pt x="396608" y="110970"/>
                    <a:pt x="381829" y="109247"/>
                    <a:pt x="374574" y="118315"/>
                  </a:cubicBezTo>
                  <a:cubicBezTo>
                    <a:pt x="351905" y="146650"/>
                    <a:pt x="370265" y="202627"/>
                    <a:pt x="374574" y="228483"/>
                  </a:cubicBezTo>
                  <a:cubicBezTo>
                    <a:pt x="418641" y="224811"/>
                    <a:pt x="474056" y="247212"/>
                    <a:pt x="506776" y="217466"/>
                  </a:cubicBezTo>
                  <a:cubicBezTo>
                    <a:pt x="531382" y="195097"/>
                    <a:pt x="503824" y="150576"/>
                    <a:pt x="495759" y="118315"/>
                  </a:cubicBezTo>
                  <a:cubicBezTo>
                    <a:pt x="487495" y="85258"/>
                    <a:pt x="457191" y="74243"/>
                    <a:pt x="429658" y="63230"/>
                  </a:cubicBezTo>
                  <a:cubicBezTo>
                    <a:pt x="364213" y="37052"/>
                    <a:pt x="376297" y="46411"/>
                    <a:pt x="319490" y="30180"/>
                  </a:cubicBezTo>
                  <a:cubicBezTo>
                    <a:pt x="308324" y="26990"/>
                    <a:pt x="297456" y="22835"/>
                    <a:pt x="286439" y="19163"/>
                  </a:cubicBezTo>
                  <a:cubicBezTo>
                    <a:pt x="272352" y="20444"/>
                    <a:pt x="148489" y="0"/>
                    <a:pt x="143220" y="63230"/>
                  </a:cubicBezTo>
                  <a:cubicBezTo>
                    <a:pt x="140459" y="96369"/>
                    <a:pt x="150565" y="129331"/>
                    <a:pt x="154237" y="162382"/>
                  </a:cubicBezTo>
                  <a:cubicBezTo>
                    <a:pt x="110169" y="169727"/>
                    <a:pt x="60823" y="162251"/>
                    <a:pt x="22034" y="184416"/>
                  </a:cubicBezTo>
                  <a:cubicBezTo>
                    <a:pt x="1869" y="195939"/>
                    <a:pt x="0" y="250517"/>
                    <a:pt x="0" y="250517"/>
                  </a:cubicBezTo>
                  <a:cubicBezTo>
                    <a:pt x="3672" y="272551"/>
                    <a:pt x="169" y="297091"/>
                    <a:pt x="11017" y="316618"/>
                  </a:cubicBezTo>
                  <a:cubicBezTo>
                    <a:pt x="19934" y="332669"/>
                    <a:pt x="40043" y="339139"/>
                    <a:pt x="55085" y="349669"/>
                  </a:cubicBezTo>
                  <a:cubicBezTo>
                    <a:pt x="76779" y="364855"/>
                    <a:pt x="98037" y="380876"/>
                    <a:pt x="121186" y="393736"/>
                  </a:cubicBezTo>
                  <a:cubicBezTo>
                    <a:pt x="131338" y="399376"/>
                    <a:pt x="143033" y="401697"/>
                    <a:pt x="154237" y="404753"/>
                  </a:cubicBezTo>
                  <a:cubicBezTo>
                    <a:pt x="183452" y="412721"/>
                    <a:pt x="242372" y="426787"/>
                    <a:pt x="242372" y="426787"/>
                  </a:cubicBezTo>
                  <a:cubicBezTo>
                    <a:pt x="260733" y="423115"/>
                    <a:pt x="287069" y="431350"/>
                    <a:pt x="297456" y="415770"/>
                  </a:cubicBezTo>
                  <a:cubicBezTo>
                    <a:pt x="307843" y="400190"/>
                    <a:pt x="299680" y="373927"/>
                    <a:pt x="286439" y="360686"/>
                  </a:cubicBezTo>
                  <a:cubicBezTo>
                    <a:pt x="278228" y="352475"/>
                    <a:pt x="279094" y="382719"/>
                    <a:pt x="275422" y="393736"/>
                  </a:cubicBezTo>
                  <a:cubicBezTo>
                    <a:pt x="273473" y="368397"/>
                    <a:pt x="288175" y="254108"/>
                    <a:pt x="242372" y="217466"/>
                  </a:cubicBezTo>
                  <a:cubicBezTo>
                    <a:pt x="233304" y="210212"/>
                    <a:pt x="220338" y="210122"/>
                    <a:pt x="209321" y="206450"/>
                  </a:cubicBezTo>
                  <a:cubicBezTo>
                    <a:pt x="186068" y="190948"/>
                    <a:pt x="163505" y="164131"/>
                    <a:pt x="132203" y="195433"/>
                  </a:cubicBezTo>
                  <a:cubicBezTo>
                    <a:pt x="121497" y="206139"/>
                    <a:pt x="124858" y="224811"/>
                    <a:pt x="121186" y="239500"/>
                  </a:cubicBezTo>
                  <a:cubicBezTo>
                    <a:pt x="124858" y="279895"/>
                    <a:pt x="121752" y="321494"/>
                    <a:pt x="132203" y="360686"/>
                  </a:cubicBezTo>
                  <a:cubicBezTo>
                    <a:pt x="136934" y="378427"/>
                    <a:pt x="152270" y="391770"/>
                    <a:pt x="165253" y="404753"/>
                  </a:cubicBezTo>
                  <a:cubicBezTo>
                    <a:pt x="174616" y="414116"/>
                    <a:pt x="186808" y="420218"/>
                    <a:pt x="198304" y="426787"/>
                  </a:cubicBezTo>
                  <a:cubicBezTo>
                    <a:pt x="247425" y="454856"/>
                    <a:pt x="239602" y="448267"/>
                    <a:pt x="297456" y="459837"/>
                  </a:cubicBezTo>
                  <a:cubicBezTo>
                    <a:pt x="345196" y="456165"/>
                    <a:pt x="394637" y="461975"/>
                    <a:pt x="440675" y="448821"/>
                  </a:cubicBezTo>
                  <a:cubicBezTo>
                    <a:pt x="451841" y="445631"/>
                    <a:pt x="451692" y="427383"/>
                    <a:pt x="451692" y="415770"/>
                  </a:cubicBezTo>
                  <a:cubicBezTo>
                    <a:pt x="451692" y="367889"/>
                    <a:pt x="444347" y="320291"/>
                    <a:pt x="440675" y="272551"/>
                  </a:cubicBezTo>
                  <a:cubicBezTo>
                    <a:pt x="411467" y="311496"/>
                    <a:pt x="390945" y="329181"/>
                    <a:pt x="385591" y="382719"/>
                  </a:cubicBezTo>
                  <a:cubicBezTo>
                    <a:pt x="384084" y="397785"/>
                    <a:pt x="392936" y="412098"/>
                    <a:pt x="396608" y="426787"/>
                  </a:cubicBezTo>
                  <a:cubicBezTo>
                    <a:pt x="403952" y="415770"/>
                    <a:pt x="409278" y="403099"/>
                    <a:pt x="418641" y="393736"/>
                  </a:cubicBezTo>
                  <a:cubicBezTo>
                    <a:pt x="431625" y="380752"/>
                    <a:pt x="446767" y="369796"/>
                    <a:pt x="462709" y="360686"/>
                  </a:cubicBezTo>
                  <a:cubicBezTo>
                    <a:pt x="475003" y="353661"/>
                    <a:pt x="530285" y="341037"/>
                    <a:pt x="539827" y="338652"/>
                  </a:cubicBezTo>
                  <a:cubicBezTo>
                    <a:pt x="536155" y="301929"/>
                    <a:pt x="533388" y="265104"/>
                    <a:pt x="528810" y="228483"/>
                  </a:cubicBezTo>
                  <a:cubicBezTo>
                    <a:pt x="526039" y="206318"/>
                    <a:pt x="528875" y="181777"/>
                    <a:pt x="517793" y="162382"/>
                  </a:cubicBezTo>
                  <a:cubicBezTo>
                    <a:pt x="509507" y="147881"/>
                    <a:pt x="462946" y="151365"/>
                    <a:pt x="451692" y="1513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80482" y="2655065"/>
              <a:ext cx="539826" cy="165253"/>
            </a:xfrm>
            <a:custGeom>
              <a:avLst/>
              <a:gdLst>
                <a:gd name="connsiteX0" fmla="*/ 0 w 539826"/>
                <a:gd name="connsiteY0" fmla="*/ 165253 h 165253"/>
                <a:gd name="connsiteX1" fmla="*/ 11017 w 539826"/>
                <a:gd name="connsiteY1" fmla="*/ 132202 h 165253"/>
                <a:gd name="connsiteX2" fmla="*/ 33051 w 539826"/>
                <a:gd name="connsiteY2" fmla="*/ 99152 h 165253"/>
                <a:gd name="connsiteX3" fmla="*/ 88135 w 539826"/>
                <a:gd name="connsiteY3" fmla="*/ 22034 h 165253"/>
                <a:gd name="connsiteX4" fmla="*/ 143219 w 539826"/>
                <a:gd name="connsiteY4" fmla="*/ 88135 h 165253"/>
                <a:gd name="connsiteX5" fmla="*/ 154236 w 539826"/>
                <a:gd name="connsiteY5" fmla="*/ 121186 h 165253"/>
                <a:gd name="connsiteX6" fmla="*/ 187287 w 539826"/>
                <a:gd name="connsiteY6" fmla="*/ 143219 h 165253"/>
                <a:gd name="connsiteX7" fmla="*/ 242371 w 539826"/>
                <a:gd name="connsiteY7" fmla="*/ 66101 h 165253"/>
                <a:gd name="connsiteX8" fmla="*/ 253388 w 539826"/>
                <a:gd name="connsiteY8" fmla="*/ 33051 h 165253"/>
                <a:gd name="connsiteX9" fmla="*/ 264405 w 539826"/>
                <a:gd name="connsiteY9" fmla="*/ 0 h 165253"/>
                <a:gd name="connsiteX10" fmla="*/ 297455 w 539826"/>
                <a:gd name="connsiteY10" fmla="*/ 33051 h 165253"/>
                <a:gd name="connsiteX11" fmla="*/ 319489 w 539826"/>
                <a:gd name="connsiteY11" fmla="*/ 66101 h 165253"/>
                <a:gd name="connsiteX12" fmla="*/ 385590 w 539826"/>
                <a:gd name="connsiteY12" fmla="*/ 110169 h 165253"/>
                <a:gd name="connsiteX13" fmla="*/ 418641 w 539826"/>
                <a:gd name="connsiteY13" fmla="*/ 99152 h 165253"/>
                <a:gd name="connsiteX14" fmla="*/ 484742 w 539826"/>
                <a:gd name="connsiteY14" fmla="*/ 55084 h 165253"/>
                <a:gd name="connsiteX15" fmla="*/ 539826 w 539826"/>
                <a:gd name="connsiteY15" fmla="*/ 77118 h 16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9826" h="165253">
                  <a:moveTo>
                    <a:pt x="0" y="165253"/>
                  </a:moveTo>
                  <a:cubicBezTo>
                    <a:pt x="3672" y="154236"/>
                    <a:pt x="5823" y="142589"/>
                    <a:pt x="11017" y="132202"/>
                  </a:cubicBezTo>
                  <a:cubicBezTo>
                    <a:pt x="16938" y="120359"/>
                    <a:pt x="27674" y="111251"/>
                    <a:pt x="33051" y="99152"/>
                  </a:cubicBezTo>
                  <a:cubicBezTo>
                    <a:pt x="68816" y="18681"/>
                    <a:pt x="28020" y="42072"/>
                    <a:pt x="88135" y="22034"/>
                  </a:cubicBezTo>
                  <a:cubicBezTo>
                    <a:pt x="112500" y="46399"/>
                    <a:pt x="127881" y="57459"/>
                    <a:pt x="143219" y="88135"/>
                  </a:cubicBezTo>
                  <a:cubicBezTo>
                    <a:pt x="148412" y="98522"/>
                    <a:pt x="146981" y="112118"/>
                    <a:pt x="154236" y="121186"/>
                  </a:cubicBezTo>
                  <a:cubicBezTo>
                    <a:pt x="162507" y="131525"/>
                    <a:pt x="176270" y="135875"/>
                    <a:pt x="187287" y="143219"/>
                  </a:cubicBezTo>
                  <a:cubicBezTo>
                    <a:pt x="242371" y="124857"/>
                    <a:pt x="216665" y="143219"/>
                    <a:pt x="242371" y="66101"/>
                  </a:cubicBezTo>
                  <a:lnTo>
                    <a:pt x="253388" y="33051"/>
                  </a:lnTo>
                  <a:lnTo>
                    <a:pt x="264405" y="0"/>
                  </a:lnTo>
                  <a:cubicBezTo>
                    <a:pt x="275422" y="11017"/>
                    <a:pt x="287481" y="21082"/>
                    <a:pt x="297455" y="33051"/>
                  </a:cubicBezTo>
                  <a:cubicBezTo>
                    <a:pt x="305931" y="43223"/>
                    <a:pt x="309524" y="57382"/>
                    <a:pt x="319489" y="66101"/>
                  </a:cubicBezTo>
                  <a:cubicBezTo>
                    <a:pt x="339418" y="83539"/>
                    <a:pt x="385590" y="110169"/>
                    <a:pt x="385590" y="110169"/>
                  </a:cubicBezTo>
                  <a:cubicBezTo>
                    <a:pt x="396607" y="106497"/>
                    <a:pt x="408978" y="105594"/>
                    <a:pt x="418641" y="99152"/>
                  </a:cubicBezTo>
                  <a:cubicBezTo>
                    <a:pt x="501165" y="44135"/>
                    <a:pt x="406154" y="81280"/>
                    <a:pt x="484742" y="55084"/>
                  </a:cubicBezTo>
                  <a:cubicBezTo>
                    <a:pt x="523904" y="81192"/>
                    <a:pt x="504552" y="77118"/>
                    <a:pt x="539826" y="771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381000"/>
            <a:ext cx="21932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  <p:pic>
        <p:nvPicPr>
          <p:cNvPr id="7" name="Picture 6" descr="cotton-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333750" cy="28956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3631096" cy="2438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114800" y="3352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4800600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724400"/>
            <a:ext cx="242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90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rDNA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রোগাপ্রতিরোধক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1430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ক্লোনিং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nimal_Cel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2902857" cy="1676400"/>
          </a:xfrm>
          <a:prstGeom prst="rect">
            <a:avLst/>
          </a:prstGeom>
        </p:spPr>
      </p:pic>
      <p:pic>
        <p:nvPicPr>
          <p:cNvPr id="9" name="Picture 8" descr="chromos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810000"/>
            <a:ext cx="2159000" cy="195929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63813" y="2613527"/>
            <a:ext cx="2247866" cy="3596453"/>
            <a:chOff x="6202184" y="2630108"/>
            <a:chExt cx="2247866" cy="3596453"/>
          </a:xfrm>
        </p:grpSpPr>
        <p:pic>
          <p:nvPicPr>
            <p:cNvPr id="10" name="Picture 9" descr="Y-Chromosome_DNA_with_Features.jpg"/>
            <p:cNvPicPr>
              <a:picLocks noChangeAspect="1"/>
            </p:cNvPicPr>
            <p:nvPr/>
          </p:nvPicPr>
          <p:blipFill>
            <a:blip r:embed="rId4" cstate="print"/>
            <a:srcRect t="16664"/>
            <a:stretch>
              <a:fillRect/>
            </a:stretch>
          </p:blipFill>
          <p:spPr>
            <a:xfrm rot="18660000">
              <a:off x="5527890" y="3304402"/>
              <a:ext cx="3596453" cy="224786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0800" y="50292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64820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943600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54102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DNA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220px-Dolly_face_close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57200"/>
            <a:ext cx="3079102" cy="2057400"/>
          </a:xfrm>
          <a:prstGeom prst="rect">
            <a:avLst/>
          </a:prstGeom>
        </p:spPr>
      </p:pic>
      <p:pic>
        <p:nvPicPr>
          <p:cNvPr id="17" name="Picture 16" descr="220px-Dolly_face_close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57200"/>
            <a:ext cx="307910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otechnology_by_NintendoChick109.jpg"/>
          <p:cNvPicPr>
            <a:picLocks noChangeAspect="1"/>
          </p:cNvPicPr>
          <p:nvPr/>
        </p:nvPicPr>
        <p:blipFill>
          <a:blip r:embed="rId2" cstate="print"/>
          <a:srcRect l="31667"/>
          <a:stretch>
            <a:fillRect/>
          </a:stretch>
        </p:blipFill>
        <p:spPr>
          <a:xfrm>
            <a:off x="5334000" y="838200"/>
            <a:ext cx="3464771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ইঞ্জিনিয়ারিং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পদ্বতিঃ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রিকম্বিনেন্ট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DNA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ur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05200"/>
            <a:ext cx="2173873" cy="1447800"/>
          </a:xfrm>
          <a:prstGeom prst="rect">
            <a:avLst/>
          </a:prstGeom>
        </p:spPr>
      </p:pic>
      <p:pic>
        <p:nvPicPr>
          <p:cNvPr id="16" name="Picture 15" descr="ur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429000"/>
            <a:ext cx="244988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828800"/>
            <a:ext cx="77861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এবংrDNA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এনজাইম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rDNA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09600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ombinant_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267200"/>
            <a:ext cx="1524000" cy="2260600"/>
          </a:xfrm>
          <a:prstGeom prst="rect">
            <a:avLst/>
          </a:prstGeom>
        </p:spPr>
      </p:pic>
      <p:pic>
        <p:nvPicPr>
          <p:cNvPr id="4" name="Picture 3" descr="ur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54" y="304800"/>
            <a:ext cx="1738746" cy="2743200"/>
          </a:xfrm>
          <a:prstGeom prst="rect">
            <a:avLst/>
          </a:prstGeom>
        </p:spPr>
      </p:pic>
      <p:pic>
        <p:nvPicPr>
          <p:cNvPr id="6" name="Picture 5" descr="animation_Recombinant DNA technology_tcm4-665734.jpg"/>
          <p:cNvPicPr>
            <a:picLocks noChangeAspect="1"/>
          </p:cNvPicPr>
          <p:nvPr/>
        </p:nvPicPr>
        <p:blipFill>
          <a:blip r:embed="rId4" cstate="print"/>
          <a:srcRect l="20000" t="15714" r="68462" b="18571"/>
          <a:stretch>
            <a:fillRect/>
          </a:stretch>
        </p:blipFill>
        <p:spPr>
          <a:xfrm rot="3540000">
            <a:off x="2615230" y="937068"/>
            <a:ext cx="410775" cy="1889563"/>
          </a:xfrm>
          <a:prstGeom prst="rect">
            <a:avLst/>
          </a:prstGeom>
        </p:spPr>
      </p:pic>
      <p:pic>
        <p:nvPicPr>
          <p:cNvPr id="7" name="Picture 6" descr="animation_Recombinant DNA technology_tcm4-665734.jpg"/>
          <p:cNvPicPr>
            <a:picLocks noChangeAspect="1"/>
          </p:cNvPicPr>
          <p:nvPr/>
        </p:nvPicPr>
        <p:blipFill>
          <a:blip r:embed="rId4" cstate="print"/>
          <a:srcRect l="66529" t="10000" r="15385" b="15714"/>
          <a:stretch>
            <a:fillRect/>
          </a:stretch>
        </p:blipFill>
        <p:spPr>
          <a:xfrm rot="3000000">
            <a:off x="5303691" y="894091"/>
            <a:ext cx="460692" cy="1528303"/>
          </a:xfrm>
          <a:prstGeom prst="rect">
            <a:avLst/>
          </a:prstGeom>
        </p:spPr>
      </p:pic>
      <p:pic>
        <p:nvPicPr>
          <p:cNvPr id="8" name="Picture 7" descr="animation_Recombinant DNA technology_tcm4-665734.jpg"/>
          <p:cNvPicPr>
            <a:picLocks noChangeAspect="1"/>
          </p:cNvPicPr>
          <p:nvPr/>
        </p:nvPicPr>
        <p:blipFill>
          <a:blip r:embed="rId4" cstate="print"/>
          <a:srcRect l="14516" r="12903" b="10138"/>
          <a:stretch>
            <a:fillRect/>
          </a:stretch>
        </p:blipFill>
        <p:spPr>
          <a:xfrm>
            <a:off x="3505200" y="2438400"/>
            <a:ext cx="1143000" cy="1143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90800" y="2971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953000" y="2743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3657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rDNA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457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ইঞ্জিনিয়ারিং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1" y="5334001"/>
            <a:ext cx="358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রিকম্বিনেন্ট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দুত্যিময়-অন্ধকারে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ট্রান্সজেনিক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irefly-pic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04800"/>
            <a:ext cx="2653203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-biotechnolog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255377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53340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কাঙ্ক্ষিত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DNA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X2604-N-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351" y="2743200"/>
            <a:ext cx="4468649" cy="3195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6150114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4578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762000"/>
            <a:ext cx="22284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লাইসিস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5603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838200"/>
            <a:ext cx="2802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সেন্ট্রিফিউগেশন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51538" y="0"/>
            <a:ext cx="3439862" cy="6492517"/>
            <a:chOff x="3951538" y="0"/>
            <a:chExt cx="3439862" cy="6492517"/>
          </a:xfrm>
        </p:grpSpPr>
        <p:pic>
          <p:nvPicPr>
            <p:cNvPr id="2" name="Picture 1" descr="doublehelix.gif"/>
            <p:cNvPicPr>
              <a:picLocks noChangeAspect="1"/>
            </p:cNvPicPr>
            <p:nvPr/>
          </p:nvPicPr>
          <p:blipFill>
            <a:blip r:embed="rId2" cstate="print"/>
            <a:srcRect b="4000"/>
            <a:stretch>
              <a:fillRect/>
            </a:stretch>
          </p:blipFill>
          <p:spPr>
            <a:xfrm rot="1920000">
              <a:off x="3951538" y="465804"/>
              <a:ext cx="3107523" cy="602671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34000" y="0"/>
              <a:ext cx="12954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77000" y="2819400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3000" y="5181600"/>
              <a:ext cx="1219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60960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পৃথকিকৃত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দ্বিসুত্রক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প্যাঁচানো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DNA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209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Assignment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Sakib</dc:creator>
  <cp:lastModifiedBy>Nahmina</cp:lastModifiedBy>
  <cp:revision>239</cp:revision>
  <dcterms:created xsi:type="dcterms:W3CDTF">2006-08-16T00:00:00Z</dcterms:created>
  <dcterms:modified xsi:type="dcterms:W3CDTF">2013-06-10T14:15:41Z</dcterms:modified>
</cp:coreProperties>
</file>